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Signika"/>
      <p:regular r:id="rId27"/>
      <p:bold r:id="rId28"/>
    </p:embeddedFont>
    <p:embeddedFont>
      <p:font typeface="Amatic SC"/>
      <p:regular r:id="rId29"/>
      <p:bold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Abel"/>
      <p:regular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Signika-bold.fntdata"/><Relationship Id="rId27" Type="http://schemas.openxmlformats.org/officeDocument/2006/relationships/font" Target="fonts/Signik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maticS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AmaticSC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Abel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PTSans-bold.fntdata"/><Relationship Id="rId14" Type="http://schemas.openxmlformats.org/officeDocument/2006/relationships/slide" Target="slides/slide8.xml"/><Relationship Id="rId36" Type="http://schemas.openxmlformats.org/officeDocument/2006/relationships/font" Target="fonts/PTSans-regular.fntdata"/><Relationship Id="rId17" Type="http://schemas.openxmlformats.org/officeDocument/2006/relationships/slide" Target="slides/slide11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PT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Etienne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08c9ce10e_1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08c9ce10e_1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Noah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f9d6e2d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f9d6e2d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Elia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fecc1937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Elia</a:t>
            </a:r>
            <a:endParaRPr/>
          </a:p>
        </p:txBody>
      </p:sp>
      <p:sp>
        <p:nvSpPr>
          <p:cNvPr id="223" name="Google Shape;223;g3ffecc1937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08c9ce10e_7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Elia</a:t>
            </a:r>
            <a:endParaRPr/>
          </a:p>
        </p:txBody>
      </p:sp>
      <p:sp>
        <p:nvSpPr>
          <p:cNvPr id="239" name="Google Shape;239;g408c9ce10e_7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ffecc1937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Elia</a:t>
            </a:r>
            <a:endParaRPr/>
          </a:p>
        </p:txBody>
      </p:sp>
      <p:sp>
        <p:nvSpPr>
          <p:cNvPr id="249" name="Google Shape;249;g3ffecc1937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08c9ce10e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08c9ce10e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08c9ce10e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08c9ce10e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08c9ce10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08c9ce10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Etienne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08c9ce10e_1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08c9ce10e_1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Etienne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08c9ce10e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08c9ce10e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Etienne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f9d6e2d2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f9d6e2d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Etienne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ffecc19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ffecc19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Noah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08c9ce10e_1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08c9ce10e_1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Noah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ffecc19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ffecc19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Noah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08c9ce10e_1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08c9ce10e_1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Noah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 showMasterSp="0">
  <p:cSld name="Phot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>
            <p:ph idx="2" type="pic"/>
          </p:nvPr>
        </p:nvSpPr>
        <p:spPr>
          <a:xfrm>
            <a:off x="1170631" y="103703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7" name="Google Shape;57;p14"/>
          <p:cNvSpPr/>
          <p:nvPr>
            <p:ph idx="3" type="pic"/>
          </p:nvPr>
        </p:nvSpPr>
        <p:spPr>
          <a:xfrm>
            <a:off x="2591017" y="103703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" name="Google Shape;58;p14"/>
          <p:cNvSpPr/>
          <p:nvPr>
            <p:ph idx="4" type="pic"/>
          </p:nvPr>
        </p:nvSpPr>
        <p:spPr>
          <a:xfrm>
            <a:off x="4011404" y="103703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9" name="Google Shape;59;p14"/>
          <p:cNvSpPr/>
          <p:nvPr>
            <p:ph idx="5" type="pic"/>
          </p:nvPr>
        </p:nvSpPr>
        <p:spPr>
          <a:xfrm>
            <a:off x="5431790" y="103703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0" name="Google Shape;60;p14"/>
          <p:cNvSpPr/>
          <p:nvPr>
            <p:ph idx="6" type="pic"/>
          </p:nvPr>
        </p:nvSpPr>
        <p:spPr>
          <a:xfrm>
            <a:off x="6852176" y="103703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1" name="Google Shape;61;p14"/>
          <p:cNvSpPr/>
          <p:nvPr>
            <p:ph idx="7" type="pic"/>
          </p:nvPr>
        </p:nvSpPr>
        <p:spPr>
          <a:xfrm>
            <a:off x="1170631" y="244069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2" name="Google Shape;62;p14"/>
          <p:cNvSpPr/>
          <p:nvPr>
            <p:ph idx="8" type="pic"/>
          </p:nvPr>
        </p:nvSpPr>
        <p:spPr>
          <a:xfrm>
            <a:off x="2591017" y="244069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3" name="Google Shape;63;p14"/>
          <p:cNvSpPr/>
          <p:nvPr>
            <p:ph idx="9" type="pic"/>
          </p:nvPr>
        </p:nvSpPr>
        <p:spPr>
          <a:xfrm>
            <a:off x="4011404" y="244069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4" name="Google Shape;64;p14"/>
          <p:cNvSpPr/>
          <p:nvPr>
            <p:ph idx="13" type="pic"/>
          </p:nvPr>
        </p:nvSpPr>
        <p:spPr>
          <a:xfrm>
            <a:off x="5431790" y="244069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5" name="Google Shape;65;p14"/>
          <p:cNvSpPr/>
          <p:nvPr>
            <p:ph idx="14" type="pic"/>
          </p:nvPr>
        </p:nvSpPr>
        <p:spPr>
          <a:xfrm>
            <a:off x="6852176" y="244069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14300" lIns="14300" spcFirstLastPara="1" rIns="14300" wrap="square" tIns="14300">
            <a:noAutofit/>
          </a:bodyPr>
          <a:lstStyle>
            <a:lvl1pPr lvl="0" algn="r">
              <a:buNone/>
              <a:defRPr sz="1300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r">
              <a:buNone/>
              <a:defRPr sz="1300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r">
              <a:buNone/>
              <a:defRPr sz="1300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r">
              <a:buNone/>
              <a:defRPr sz="1300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r">
              <a:buNone/>
              <a:defRPr sz="1300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r">
              <a:buNone/>
              <a:defRPr sz="1300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r">
              <a:buNone/>
              <a:defRPr sz="1300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r">
              <a:buNone/>
              <a:defRPr sz="1300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r">
              <a:buNone/>
              <a:defRPr sz="1300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+ page">
  <p:cSld name="Photo + pag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720975" y="4786530"/>
            <a:ext cx="2280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9" name="Google Shape;69;p15"/>
          <p:cNvSpPr/>
          <p:nvPr>
            <p:ph idx="2" type="pic"/>
          </p:nvPr>
        </p:nvSpPr>
        <p:spPr>
          <a:xfrm>
            <a:off x="1170631" y="103703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0" name="Google Shape;70;p15"/>
          <p:cNvSpPr/>
          <p:nvPr>
            <p:ph idx="3" type="pic"/>
          </p:nvPr>
        </p:nvSpPr>
        <p:spPr>
          <a:xfrm>
            <a:off x="2591017" y="103703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1" name="Google Shape;71;p15"/>
          <p:cNvSpPr/>
          <p:nvPr>
            <p:ph idx="4" type="pic"/>
          </p:nvPr>
        </p:nvSpPr>
        <p:spPr>
          <a:xfrm>
            <a:off x="4011404" y="103703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2" name="Google Shape;72;p15"/>
          <p:cNvSpPr/>
          <p:nvPr>
            <p:ph idx="5" type="pic"/>
          </p:nvPr>
        </p:nvSpPr>
        <p:spPr>
          <a:xfrm>
            <a:off x="5431790" y="103703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3" name="Google Shape;73;p15"/>
          <p:cNvSpPr/>
          <p:nvPr>
            <p:ph idx="6" type="pic"/>
          </p:nvPr>
        </p:nvSpPr>
        <p:spPr>
          <a:xfrm>
            <a:off x="6852176" y="103703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4" name="Google Shape;74;p15"/>
          <p:cNvSpPr/>
          <p:nvPr>
            <p:ph idx="7" type="pic"/>
          </p:nvPr>
        </p:nvSpPr>
        <p:spPr>
          <a:xfrm>
            <a:off x="1170631" y="244069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5" name="Google Shape;75;p15"/>
          <p:cNvSpPr/>
          <p:nvPr>
            <p:ph idx="8" type="pic"/>
          </p:nvPr>
        </p:nvSpPr>
        <p:spPr>
          <a:xfrm>
            <a:off x="2591017" y="244069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6" name="Google Shape;76;p15"/>
          <p:cNvSpPr/>
          <p:nvPr>
            <p:ph idx="9" type="pic"/>
          </p:nvPr>
        </p:nvSpPr>
        <p:spPr>
          <a:xfrm>
            <a:off x="4011404" y="244069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7" name="Google Shape;77;p15"/>
          <p:cNvSpPr/>
          <p:nvPr>
            <p:ph idx="13" type="pic"/>
          </p:nvPr>
        </p:nvSpPr>
        <p:spPr>
          <a:xfrm>
            <a:off x="5431790" y="244069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8" name="Google Shape;78;p15"/>
          <p:cNvSpPr/>
          <p:nvPr>
            <p:ph idx="14" type="pic"/>
          </p:nvPr>
        </p:nvSpPr>
        <p:spPr>
          <a:xfrm>
            <a:off x="6852176" y="2440694"/>
            <a:ext cx="1279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 cop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795690" y="854780"/>
            <a:ext cx="6180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812994" y="1736267"/>
            <a:ext cx="76788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720975" y="4786530"/>
            <a:ext cx="2280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4489168" y="4321969"/>
            <a:ext cx="162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b="0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b="0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b="0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b="0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b="0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b="0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b="0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b="0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b="0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8679091" y="4697338"/>
            <a:ext cx="311700" cy="3117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</a:pPr>
            <a:r>
              <a:t/>
            </a:r>
            <a:endParaRPr b="0" i="0" sz="1000" u="none" cap="none" strike="noStrike">
              <a:solidFill>
                <a:srgbClr val="72757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795690" y="854780"/>
            <a:ext cx="6180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  <a:defRPr b="1" i="0" sz="4100" u="none" cap="none" strike="noStrike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812994" y="1736267"/>
            <a:ext cx="76788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574"/>
              </a:buClr>
              <a:buSzPts val="1000"/>
              <a:buFont typeface="PT Sans"/>
              <a:buNone/>
              <a:def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720975" y="4786530"/>
            <a:ext cx="2280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  <a:defRPr b="0" i="0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Relationship Id="rId5" Type="http://schemas.openxmlformats.org/officeDocument/2006/relationships/image" Target="../media/image9.jpg"/><Relationship Id="rId6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67430" l="0" r="67341" t="-6273"/>
          <a:stretch/>
        </p:blipFill>
        <p:spPr>
          <a:xfrm>
            <a:off x="1773825" y="2707500"/>
            <a:ext cx="863350" cy="9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67430" l="0" r="67341" t="-6273"/>
          <a:stretch/>
        </p:blipFill>
        <p:spPr>
          <a:xfrm>
            <a:off x="754600" y="2707500"/>
            <a:ext cx="863350" cy="9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5" y="345700"/>
            <a:ext cx="2133600" cy="1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750" y="1237288"/>
            <a:ext cx="2133600" cy="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975" y="-390950"/>
            <a:ext cx="3552826" cy="17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9439" y="42350"/>
            <a:ext cx="1140186" cy="11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502575" y="3579150"/>
            <a:ext cx="2345400" cy="87660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8074" y="3642750"/>
            <a:ext cx="1080149" cy="5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8">
            <a:alphaModFix/>
          </a:blip>
          <a:srcRect b="0" l="4724" r="59702" t="57519"/>
          <a:stretch/>
        </p:blipFill>
        <p:spPr>
          <a:xfrm>
            <a:off x="5768325" y="2347287"/>
            <a:ext cx="2186275" cy="16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5710488" y="3642750"/>
            <a:ext cx="2287500" cy="87660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ctrTitle"/>
          </p:nvPr>
        </p:nvSpPr>
        <p:spPr>
          <a:xfrm>
            <a:off x="99783" y="725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200">
                <a:latin typeface="Amatic SC"/>
                <a:ea typeface="Amatic SC"/>
                <a:cs typeface="Amatic SC"/>
                <a:sym typeface="Amatic SC"/>
              </a:rPr>
              <a:t>Upcycling</a:t>
            </a:r>
            <a:endParaRPr b="1" sz="7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06675" y="4888400"/>
            <a:ext cx="2031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Quelle: pixabay, Etienne Roulet</a:t>
            </a:r>
            <a:endParaRPr sz="600"/>
          </a:p>
        </p:txBody>
      </p:sp>
      <p:sp>
        <p:nvSpPr>
          <p:cNvPr id="101" name="Google Shape;101;p18"/>
          <p:cNvSpPr/>
          <p:nvPr/>
        </p:nvSpPr>
        <p:spPr>
          <a:xfrm>
            <a:off x="8687300" y="4773750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8663725" y="4814700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Das Nœrd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8687300" y="4773750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8663725" y="4814700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175" y="1421725"/>
            <a:ext cx="4039775" cy="26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0" y="3533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</a:rPr>
              <a:t>Quelle: Freitag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/>
        </p:nvSpPr>
        <p:spPr>
          <a:xfrm>
            <a:off x="562025" y="221725"/>
            <a:ext cx="2529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400">
                <a:latin typeface="Amatic SC"/>
                <a:ea typeface="Amatic SC"/>
                <a:cs typeface="Amatic SC"/>
                <a:sym typeface="Amatic SC"/>
              </a:rPr>
              <a:t>Ideenfindung</a:t>
            </a:r>
            <a:endParaRPr sz="4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647700" y="3731450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6548400" y="1233525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 u="sng">
                <a:latin typeface="Amatic SC"/>
                <a:ea typeface="Amatic SC"/>
                <a:cs typeface="Amatic SC"/>
                <a:sym typeface="Amatic SC"/>
              </a:rPr>
              <a:t>PROJEKTIDEEn</a:t>
            </a:r>
            <a:endParaRPr b="1" sz="2400" u="sng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6548400" y="1764925"/>
            <a:ext cx="220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Blument</a:t>
            </a: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ö</a:t>
            </a: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pfe aus jeans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Hochbeet-Gartenbank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Tragetaschen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0" y="4818850"/>
            <a:ext cx="30000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8687300" y="4773750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8663725" y="4814700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75" y="1027837"/>
            <a:ext cx="5687039" cy="40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473825" y="4683400"/>
            <a:ext cx="1497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 txBox="1"/>
          <p:nvPr/>
        </p:nvSpPr>
        <p:spPr>
          <a:xfrm>
            <a:off x="0" y="4869900"/>
            <a:ext cx="30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</a:rPr>
              <a:t>Quelle: pixabay (Abfalleimer), Grafik:  Etienne Roulet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871925" y="5115675"/>
            <a:ext cx="2671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638300" y="862547"/>
            <a:ext cx="33720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4100"/>
              <a:buFont typeface="Signika"/>
              <a:buNone/>
            </a:pPr>
            <a:r>
              <a:rPr b="1" lang="de" sz="4100">
                <a:solidFill>
                  <a:srgbClr val="282828"/>
                </a:solidFill>
                <a:latin typeface="Amatic SC"/>
                <a:ea typeface="Amatic SC"/>
                <a:cs typeface="Amatic SC"/>
                <a:sym typeface="Amatic SC"/>
              </a:rPr>
              <a:t>Unser Projekt</a:t>
            </a:r>
            <a:endParaRPr b="1" i="0" sz="4100" u="none" cap="none" strike="noStrike">
              <a:solidFill>
                <a:srgbClr val="282828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4736646" y="5006638"/>
            <a:ext cx="11481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00"/>
              <a:buFont typeface="PT Sans"/>
              <a:buNone/>
            </a:pPr>
            <a:r>
              <a:rPr b="0" i="0" lang="de" sz="500" u="none" cap="none" strike="noStrike">
                <a:solidFill>
                  <a:srgbClr val="F8F8F8"/>
                </a:solidFill>
                <a:latin typeface="PT Sans"/>
                <a:ea typeface="PT Sans"/>
                <a:cs typeface="PT Sans"/>
                <a:sym typeface="PT Sans"/>
              </a:rPr>
              <a:t>Quelle: Loxone</a:t>
            </a:r>
            <a:endParaRPr b="0" i="0" sz="500" u="none" cap="none" strike="noStrike">
              <a:solidFill>
                <a:srgbClr val="F8F8F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8720975" y="4786530"/>
            <a:ext cx="228000" cy="133200"/>
          </a:xfrm>
          <a:prstGeom prst="rect">
            <a:avLst/>
          </a:prstGeom>
        </p:spPr>
        <p:txBody>
          <a:bodyPr anchorCtr="0" anchor="t" bIns="14300" lIns="14300" spcFirstLastPara="1" rIns="14300" wrap="square" tIns="1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075" y="660522"/>
            <a:ext cx="3439000" cy="22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25" y="2513670"/>
            <a:ext cx="3456555" cy="217763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/>
        </p:nvSpPr>
        <p:spPr>
          <a:xfrm>
            <a:off x="5298375" y="3379700"/>
            <a:ext cx="18738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Unkompliziert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Sinnvoll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Kostengünstig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Alltagstauglich</a:t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1074300" y="1449050"/>
            <a:ext cx="3597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1007900" y="1336625"/>
            <a:ext cx="3597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realistisch und umsetzbar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21452">
            <a:off x="7383200" y="3416838"/>
            <a:ext cx="1237325" cy="1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85628">
            <a:off x="3404075" y="900275"/>
            <a:ext cx="948400" cy="9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633361">
            <a:off x="4126641" y="3285316"/>
            <a:ext cx="1165267" cy="116526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0" y="4869900"/>
            <a:ext cx="30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</a:rPr>
              <a:t>Quelle: Elia Reutlinger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366" l="0" r="0" t="7366"/>
          <a:stretch/>
        </p:blipFill>
        <p:spPr>
          <a:xfrm>
            <a:off x="463800" y="254075"/>
            <a:ext cx="7802700" cy="4434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42" name="Google Shape;242;p30"/>
          <p:cNvSpPr/>
          <p:nvPr/>
        </p:nvSpPr>
        <p:spPr>
          <a:xfrm>
            <a:off x="3265490" y="4689083"/>
            <a:ext cx="3831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300"/>
              <a:buFont typeface="Signika"/>
              <a:buNone/>
            </a:pPr>
            <a:r>
              <a:rPr b="1" lang="de" sz="2300">
                <a:solidFill>
                  <a:srgbClr val="282828"/>
                </a:solidFill>
                <a:latin typeface="Amatic SC"/>
                <a:ea typeface="Amatic SC"/>
                <a:cs typeface="Amatic SC"/>
                <a:sym typeface="Amatic SC"/>
              </a:rPr>
              <a:t>vorher</a:t>
            </a:r>
            <a:endParaRPr b="1" i="0" sz="2300" u="none" cap="none" strike="noStrike">
              <a:solidFill>
                <a:srgbClr val="282828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43" name="Google Shape;243;p30"/>
          <p:cNvGrpSpPr/>
          <p:nvPr/>
        </p:nvGrpSpPr>
        <p:grpSpPr>
          <a:xfrm>
            <a:off x="3928373" y="4739860"/>
            <a:ext cx="347965" cy="352934"/>
            <a:chOff x="0" y="0"/>
            <a:chExt cx="1212000" cy="1212000"/>
          </a:xfrm>
        </p:grpSpPr>
        <p:sp>
          <p:nvSpPr>
            <p:cNvPr id="244" name="Google Shape;244;p30"/>
            <p:cNvSpPr/>
            <p:nvPr/>
          </p:nvSpPr>
          <p:spPr>
            <a:xfrm>
              <a:off x="0" y="0"/>
              <a:ext cx="1212000" cy="1212000"/>
            </a:xfrm>
            <a:prstGeom prst="ellipse">
              <a:avLst/>
            </a:prstGeom>
            <a:solidFill>
              <a:srgbClr val="03C0FE"/>
            </a:solidFill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 Light"/>
                <a:buNone/>
              </a:pPr>
              <a:r>
                <a:t/>
              </a:r>
              <a:endPara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245" name="Google Shape;245;p30"/>
            <p:cNvSpPr/>
            <p:nvPr/>
          </p:nvSpPr>
          <p:spPr>
            <a:xfrm rot="10800000">
              <a:off x="484467" y="428285"/>
              <a:ext cx="217836" cy="355590"/>
            </a:xfrm>
            <a:custGeom>
              <a:rect b="b" l="l" r="r" t="t"/>
              <a:pathLst>
                <a:path extrusionOk="0" h="21600" w="21600">
                  <a:moveTo>
                    <a:pt x="4010" y="0"/>
                  </a:moveTo>
                  <a:lnTo>
                    <a:pt x="0" y="2462"/>
                  </a:lnTo>
                  <a:lnTo>
                    <a:pt x="13671" y="10800"/>
                  </a:lnTo>
                  <a:lnTo>
                    <a:pt x="0" y="19194"/>
                  </a:lnTo>
                  <a:lnTo>
                    <a:pt x="4010" y="21600"/>
                  </a:lnTo>
                  <a:lnTo>
                    <a:pt x="21600" y="10800"/>
                  </a:lnTo>
                  <a:lnTo>
                    <a:pt x="40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boto"/>
                <a:buNone/>
              </a:pPr>
              <a:r>
                <a:t/>
              </a:r>
              <a:endPara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720975" y="4786530"/>
            <a:ext cx="228000" cy="133200"/>
          </a:xfrm>
          <a:prstGeom prst="rect">
            <a:avLst/>
          </a:prstGeom>
        </p:spPr>
        <p:txBody>
          <a:bodyPr anchorCtr="0" anchor="t" bIns="14300" lIns="14300" spcFirstLastPara="1" rIns="14300" wrap="square" tIns="1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8186" l="0" r="0" t="8186"/>
          <a:stretch/>
        </p:blipFill>
        <p:spPr>
          <a:xfrm>
            <a:off x="506850" y="522925"/>
            <a:ext cx="7762500" cy="42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52" name="Google Shape;252;p31"/>
          <p:cNvSpPr/>
          <p:nvPr/>
        </p:nvSpPr>
        <p:spPr>
          <a:xfrm>
            <a:off x="2464003" y="-9531"/>
            <a:ext cx="30813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300"/>
              <a:buFont typeface="Signika"/>
              <a:buNone/>
            </a:pPr>
            <a:r>
              <a:rPr b="1" lang="de" sz="2300">
                <a:solidFill>
                  <a:srgbClr val="282828"/>
                </a:solidFill>
                <a:latin typeface="Amatic SC"/>
                <a:ea typeface="Amatic SC"/>
                <a:cs typeface="Amatic SC"/>
                <a:sym typeface="Amatic SC"/>
              </a:rPr>
              <a:t>nachher</a:t>
            </a:r>
            <a:endParaRPr b="1" i="0" sz="2300" u="none" cap="none" strike="noStrike">
              <a:solidFill>
                <a:srgbClr val="282828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53" name="Google Shape;253;p31"/>
          <p:cNvGrpSpPr/>
          <p:nvPr/>
        </p:nvGrpSpPr>
        <p:grpSpPr>
          <a:xfrm rot="10800000">
            <a:off x="4459758" y="25752"/>
            <a:ext cx="336936" cy="330270"/>
            <a:chOff x="0" y="0"/>
            <a:chExt cx="1212000" cy="1212000"/>
          </a:xfrm>
        </p:grpSpPr>
        <p:sp>
          <p:nvSpPr>
            <p:cNvPr id="254" name="Google Shape;254;p31"/>
            <p:cNvSpPr/>
            <p:nvPr/>
          </p:nvSpPr>
          <p:spPr>
            <a:xfrm>
              <a:off x="0" y="0"/>
              <a:ext cx="1212000" cy="1212000"/>
            </a:xfrm>
            <a:prstGeom prst="ellipse">
              <a:avLst/>
            </a:prstGeom>
            <a:solidFill>
              <a:srgbClr val="03C0FE"/>
            </a:solidFill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 Light"/>
                <a:buNone/>
              </a:pPr>
              <a:r>
                <a:t/>
              </a:r>
              <a:endPara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 rot="10800000">
              <a:off x="464590" y="428286"/>
              <a:ext cx="217836" cy="355590"/>
            </a:xfrm>
            <a:custGeom>
              <a:rect b="b" l="l" r="r" t="t"/>
              <a:pathLst>
                <a:path extrusionOk="0" h="21600" w="21600">
                  <a:moveTo>
                    <a:pt x="4010" y="0"/>
                  </a:moveTo>
                  <a:lnTo>
                    <a:pt x="0" y="2462"/>
                  </a:lnTo>
                  <a:lnTo>
                    <a:pt x="13671" y="10800"/>
                  </a:lnTo>
                  <a:lnTo>
                    <a:pt x="0" y="19194"/>
                  </a:lnTo>
                  <a:lnTo>
                    <a:pt x="4010" y="21600"/>
                  </a:lnTo>
                  <a:lnTo>
                    <a:pt x="21600" y="10800"/>
                  </a:lnTo>
                  <a:lnTo>
                    <a:pt x="40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boto"/>
                <a:buNone/>
              </a:pPr>
              <a:r>
                <a:t/>
              </a:r>
              <a:endParaRPr b="0" i="0" sz="1000" u="none" cap="none" strike="noStrike">
                <a:solidFill>
                  <a:srgbClr val="727574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720975" y="4786530"/>
            <a:ext cx="228000" cy="133200"/>
          </a:xfrm>
          <a:prstGeom prst="rect">
            <a:avLst/>
          </a:prstGeom>
        </p:spPr>
        <p:txBody>
          <a:bodyPr anchorCtr="0" anchor="t" bIns="14300" lIns="14300" spcFirstLastPara="1" rIns="14300" wrap="square" tIns="1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951200" y="682975"/>
            <a:ext cx="35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Motivation für die </a:t>
            </a: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Themenwahl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458533" y="45889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705800" y="1367875"/>
            <a:ext cx="41160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Reutlinger: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Gewinn aus der Arbeit ziehen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Praktische Arbeit / Werken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Roulet</a:t>
            </a: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: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Wie man abfall vermeidet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für die Umwelt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Waldner: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Wie kann ich die Umwelt weniger belasten?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ich möchte gerne etwas physisches schaffen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8673375" y="4699525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 txBox="1"/>
          <p:nvPr/>
        </p:nvSpPr>
        <p:spPr>
          <a:xfrm>
            <a:off x="8649800" y="4740475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sp>
        <p:nvSpPr>
          <p:cNvPr id="266" name="Google Shape;266;p32"/>
          <p:cNvSpPr txBox="1"/>
          <p:nvPr>
            <p:ph type="title"/>
          </p:nvPr>
        </p:nvSpPr>
        <p:spPr>
          <a:xfrm>
            <a:off x="5232150" y="682975"/>
            <a:ext cx="35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Erkenntnisse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4963575" y="1367875"/>
            <a:ext cx="41160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viel kann wiederverwendet werden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Nicht alles eignet sich für das Upcycling 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Oftmals </a:t>
            </a: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Geschmackssache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Upcycling wird und kann viel </a:t>
            </a: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zu wenig</a:t>
            </a:r>
            <a:r>
              <a:rPr b="1" lang="de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 angewendet werden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451525" y="32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Noch Fragen ?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3" name="Google Shape;273;p33"/>
          <p:cNvSpPr txBox="1"/>
          <p:nvPr>
            <p:ph idx="12" type="sldNum"/>
          </p:nvPr>
        </p:nvSpPr>
        <p:spPr>
          <a:xfrm>
            <a:off x="8472458" y="45797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413" y="1456075"/>
            <a:ext cx="2672825" cy="26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/>
        </p:nvSpPr>
        <p:spPr>
          <a:xfrm>
            <a:off x="8687300" y="4690275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3"/>
          <p:cNvSpPr txBox="1"/>
          <p:nvPr/>
        </p:nvSpPr>
        <p:spPr>
          <a:xfrm>
            <a:off x="8663725" y="4731225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74" y="834300"/>
            <a:ext cx="4688251" cy="38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4294967295" type="title"/>
          </p:nvPr>
        </p:nvSpPr>
        <p:spPr>
          <a:xfrm>
            <a:off x="204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so viel Abfall pro Kopf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8687300" y="4773750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8663725" y="4814700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4294967295" type="title"/>
          </p:nvPr>
        </p:nvSpPr>
        <p:spPr>
          <a:xfrm>
            <a:off x="204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Vorteile von Upcycling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8687300" y="4773750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8663725" y="4814700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2226225" y="876575"/>
            <a:ext cx="4781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matic SC"/>
              <a:buChar char="●"/>
            </a:pPr>
            <a:r>
              <a:rPr b="1" lang="de" sz="1800">
                <a:solidFill>
                  <a:srgbClr val="333333"/>
                </a:solidFill>
                <a:latin typeface="Amatic SC"/>
                <a:ea typeface="Amatic SC"/>
                <a:cs typeface="Amatic SC"/>
                <a:sym typeface="Amatic SC"/>
              </a:rPr>
              <a:t>Geringerer Energieaufwand als beispielsweise beim Recycling</a:t>
            </a:r>
            <a:endParaRPr b="1" sz="1800">
              <a:solidFill>
                <a:srgbClr val="33333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matic SC"/>
              <a:buChar char="●"/>
            </a:pPr>
            <a:r>
              <a:rPr b="1" lang="de" sz="1800">
                <a:solidFill>
                  <a:srgbClr val="333333"/>
                </a:solidFill>
                <a:latin typeface="Amatic SC"/>
                <a:ea typeface="Amatic SC"/>
                <a:cs typeface="Amatic SC"/>
                <a:sym typeface="Amatic SC"/>
              </a:rPr>
              <a:t>Verbesserung des </a:t>
            </a:r>
            <a:r>
              <a:rPr b="1" lang="de" sz="1800">
                <a:solidFill>
                  <a:srgbClr val="333333"/>
                </a:solidFill>
                <a:latin typeface="Amatic SC"/>
                <a:ea typeface="Amatic SC"/>
                <a:cs typeface="Amatic SC"/>
                <a:sym typeface="Amatic SC"/>
              </a:rPr>
              <a:t>Ausgangs Produktes</a:t>
            </a:r>
            <a:endParaRPr b="1" sz="1800">
              <a:solidFill>
                <a:srgbClr val="33333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matic SC"/>
              <a:buChar char="●"/>
            </a:pPr>
            <a:r>
              <a:rPr b="1" lang="de" sz="1800">
                <a:solidFill>
                  <a:srgbClr val="333333"/>
                </a:solidFill>
                <a:latin typeface="Amatic SC"/>
                <a:ea typeface="Amatic SC"/>
                <a:cs typeface="Amatic SC"/>
                <a:sym typeface="Amatic SC"/>
              </a:rPr>
              <a:t>Schonen der Ressourcen und der Umwelt</a:t>
            </a:r>
            <a:endParaRPr b="1" sz="1800">
              <a:solidFill>
                <a:srgbClr val="33333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matic SC"/>
              <a:buChar char="●"/>
            </a:pPr>
            <a:r>
              <a:rPr b="1" lang="de" sz="1800">
                <a:solidFill>
                  <a:srgbClr val="333333"/>
                </a:solidFill>
                <a:latin typeface="Amatic SC"/>
                <a:ea typeface="Amatic SC"/>
                <a:cs typeface="Amatic SC"/>
                <a:sym typeface="Amatic SC"/>
              </a:rPr>
              <a:t>Nachhaltiges Wirtschaften wird möglich.</a:t>
            </a:r>
            <a:endParaRPr b="1" sz="1800">
              <a:solidFill>
                <a:srgbClr val="33333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matic SC"/>
              <a:buChar char="●"/>
            </a:pPr>
            <a:r>
              <a:rPr b="1" lang="de" sz="1800">
                <a:solidFill>
                  <a:srgbClr val="333333"/>
                </a:solidFill>
                <a:latin typeface="Amatic SC"/>
                <a:ea typeface="Amatic SC"/>
                <a:cs typeface="Amatic SC"/>
                <a:sym typeface="Amatic SC"/>
              </a:rPr>
              <a:t>Bewusstsein über den Wert von Gegenständen steigt wieder an.</a:t>
            </a:r>
            <a:endParaRPr b="1" sz="1800">
              <a:solidFill>
                <a:srgbClr val="33333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matic SC"/>
              <a:buChar char="●"/>
            </a:pPr>
            <a:r>
              <a:rPr b="1" lang="de" sz="1800">
                <a:solidFill>
                  <a:srgbClr val="333333"/>
                </a:solidFill>
                <a:latin typeface="Amatic SC"/>
                <a:ea typeface="Amatic SC"/>
                <a:cs typeface="Amatic SC"/>
                <a:sym typeface="Amatic SC"/>
              </a:rPr>
              <a:t>Fördert Kreativität und handwerkliches Geschick.</a:t>
            </a:r>
            <a:endParaRPr b="1" sz="1800">
              <a:solidFill>
                <a:srgbClr val="33333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matic SC"/>
              <a:buChar char="●"/>
            </a:pPr>
            <a:r>
              <a:rPr b="1" lang="de" sz="1800">
                <a:solidFill>
                  <a:srgbClr val="333333"/>
                </a:solidFill>
                <a:latin typeface="Amatic SC"/>
                <a:ea typeface="Amatic SC"/>
                <a:cs typeface="Amatic SC"/>
                <a:sym typeface="Amatic SC"/>
              </a:rPr>
              <a:t>Ein Teil des Erlöses von zahlreichen im Handel erhältlichen Upcycling-Produkten wird für soziale Zwecke gespendet.</a:t>
            </a:r>
            <a:endParaRPr b="1" sz="1800">
              <a:solidFill>
                <a:srgbClr val="33333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matic SC"/>
              <a:buChar char="●"/>
            </a:pPr>
            <a:r>
              <a:rPr b="1" lang="de" sz="1800">
                <a:solidFill>
                  <a:srgbClr val="333333"/>
                </a:solidFill>
                <a:latin typeface="Amatic SC"/>
                <a:ea typeface="Amatic SC"/>
                <a:cs typeface="Amatic SC"/>
                <a:sym typeface="Amatic SC"/>
              </a:rPr>
              <a:t>Erhebliche Kosteneinsparung beim Selbermachen.</a:t>
            </a:r>
            <a:endParaRPr b="1" sz="1800">
              <a:solidFill>
                <a:srgbClr val="33333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0" y="4869900"/>
            <a:ext cx="30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</a:rPr>
              <a:t>Quelle: Querdeckerclub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1535350" y="860225"/>
            <a:ext cx="5978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rgbClr val="FF0000"/>
                </a:solidFill>
                <a:latin typeface="Amatic SC"/>
                <a:ea typeface="Amatic SC"/>
                <a:cs typeface="Amatic SC"/>
                <a:sym typeface="Amatic SC"/>
              </a:rPr>
              <a:t>Einleitung</a:t>
            </a:r>
            <a:r>
              <a:rPr b="1" lang="de" sz="1800">
                <a:solidFill>
                  <a:srgbClr val="FF0000"/>
                </a:solidFill>
                <a:latin typeface="Amatic SC"/>
                <a:ea typeface="Amatic SC"/>
                <a:cs typeface="Amatic SC"/>
                <a:sym typeface="Amatic SC"/>
              </a:rPr>
              <a:t>										</a:t>
            </a:r>
            <a:r>
              <a:rPr lang="de" sz="1800">
                <a:solidFill>
                  <a:srgbClr val="FF0000"/>
                </a:solidFill>
                <a:latin typeface="Amatic SC"/>
                <a:ea typeface="Amatic SC"/>
                <a:cs typeface="Amatic SC"/>
                <a:sym typeface="Amatic SC"/>
              </a:rPr>
              <a:t>1</a:t>
            </a:r>
            <a:endParaRPr sz="1800">
              <a:solidFill>
                <a:srgbClr val="FF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rgbClr val="FF0000"/>
                </a:solidFill>
                <a:latin typeface="Amatic SC"/>
                <a:ea typeface="Amatic SC"/>
                <a:cs typeface="Amatic SC"/>
                <a:sym typeface="Amatic SC"/>
              </a:rPr>
              <a:t>Übersicht der Themen								</a:t>
            </a:r>
            <a:r>
              <a:rPr lang="de" sz="1800">
                <a:solidFill>
                  <a:srgbClr val="FF0000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sz="1800">
              <a:solidFill>
                <a:srgbClr val="FF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rgbClr val="FF0000"/>
                </a:solidFill>
                <a:latin typeface="Amatic SC"/>
                <a:ea typeface="Amatic SC"/>
                <a:cs typeface="Amatic SC"/>
                <a:sym typeface="Amatic SC"/>
              </a:rPr>
              <a:t>Vorteile von 										</a:t>
            </a:r>
            <a:r>
              <a:rPr lang="de" sz="1800">
                <a:solidFill>
                  <a:srgbClr val="FF0000"/>
                </a:solidFill>
                <a:latin typeface="Amatic SC"/>
                <a:ea typeface="Amatic SC"/>
                <a:cs typeface="Amatic SC"/>
                <a:sym typeface="Amatic SC"/>
              </a:rPr>
              <a:t>3</a:t>
            </a:r>
            <a:endParaRPr sz="1800">
              <a:solidFill>
                <a:srgbClr val="FF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Char char="-"/>
            </a:pPr>
            <a:r>
              <a:rPr b="1" lang="de" sz="1800">
                <a:latin typeface="Amatic SC"/>
                <a:ea typeface="Amatic SC"/>
                <a:cs typeface="Amatic SC"/>
                <a:sym typeface="Amatic SC"/>
              </a:rPr>
              <a:t>Upcycling unterschied zu Recycling						</a:t>
            </a: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4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Char char="-"/>
            </a:pPr>
            <a:r>
              <a:rPr b="1" lang="de" sz="1800">
                <a:latin typeface="Amatic SC"/>
                <a:ea typeface="Amatic SC"/>
                <a:cs typeface="Amatic SC"/>
                <a:sym typeface="Amatic SC"/>
              </a:rPr>
              <a:t>Beispiele zu Upcycling								</a:t>
            </a: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6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Char char="-"/>
            </a:pPr>
            <a:r>
              <a:rPr b="1" lang="de" sz="1800">
                <a:latin typeface="Amatic SC"/>
                <a:ea typeface="Amatic SC"/>
                <a:cs typeface="Amatic SC"/>
                <a:sym typeface="Amatic SC"/>
              </a:rPr>
              <a:t>Gründung von freitag</a:t>
            </a: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								7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Char char="-"/>
            </a:pPr>
            <a:r>
              <a:rPr b="1" lang="de" sz="1800">
                <a:latin typeface="Amatic SC"/>
                <a:ea typeface="Amatic SC"/>
                <a:cs typeface="Amatic SC"/>
                <a:sym typeface="Amatic SC"/>
              </a:rPr>
              <a:t>Freitag Taschen									</a:t>
            </a: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8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Char char="-"/>
            </a:pPr>
            <a:r>
              <a:rPr b="1" lang="de" sz="1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Verkauf freitag taschen</a:t>
            </a:r>
            <a:r>
              <a:rPr lang="de" sz="1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								9</a:t>
            </a:r>
            <a:endParaRPr sz="1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matic SC"/>
              <a:buChar char="-"/>
            </a:pPr>
            <a:r>
              <a:rPr b="1" lang="de" sz="1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Das noerd</a:t>
            </a:r>
            <a:r>
              <a:rPr lang="de" sz="1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										10</a:t>
            </a:r>
            <a:endParaRPr sz="1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Char char="-"/>
            </a:pPr>
            <a:r>
              <a:rPr b="1" lang="de" sz="1800">
                <a:latin typeface="Amatic SC"/>
                <a:ea typeface="Amatic SC"/>
                <a:cs typeface="Amatic SC"/>
                <a:sym typeface="Amatic SC"/>
              </a:rPr>
              <a:t>Projektidee										</a:t>
            </a: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11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Char char="-"/>
            </a:pPr>
            <a:r>
              <a:rPr b="1" lang="de" sz="1800">
                <a:latin typeface="Amatic SC"/>
                <a:ea typeface="Amatic SC"/>
                <a:cs typeface="Amatic SC"/>
                <a:sym typeface="Amatic SC"/>
              </a:rPr>
              <a:t>Unser Projekt										</a:t>
            </a: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12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Char char="-"/>
            </a:pPr>
            <a:r>
              <a:rPr b="1" lang="de" sz="1800">
                <a:latin typeface="Amatic SC"/>
                <a:ea typeface="Amatic SC"/>
                <a:cs typeface="Amatic SC"/>
                <a:sym typeface="Amatic SC"/>
              </a:rPr>
              <a:t>Vorher nachher								         </a:t>
            </a: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13/14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Char char="-"/>
            </a:pPr>
            <a:r>
              <a:rPr b="1" lang="de" sz="1800">
                <a:latin typeface="Amatic SC"/>
                <a:ea typeface="Amatic SC"/>
                <a:cs typeface="Amatic SC"/>
                <a:sym typeface="Amatic SC"/>
              </a:rPr>
              <a:t>Unsere Motivation 									</a:t>
            </a: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15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Char char="-"/>
            </a:pPr>
            <a:r>
              <a:rPr b="1" lang="de" sz="1800">
                <a:latin typeface="Amatic SC"/>
                <a:ea typeface="Amatic SC"/>
                <a:cs typeface="Amatic SC"/>
                <a:sym typeface="Amatic SC"/>
              </a:rPr>
              <a:t>Fragen &amp; Dank									</a:t>
            </a: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16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148425" y="208400"/>
            <a:ext cx="314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Amatic SC"/>
                <a:ea typeface="Amatic SC"/>
                <a:cs typeface="Amatic SC"/>
                <a:sym typeface="Amatic SC"/>
              </a:rPr>
              <a:t>Folien und Themen übersicht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8014300" y="97100"/>
            <a:ext cx="106800" cy="111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8093250" y="0"/>
            <a:ext cx="2133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900">
                <a:latin typeface="Abel"/>
                <a:ea typeface="Abel"/>
                <a:cs typeface="Abel"/>
                <a:sym typeface="Abel"/>
              </a:rPr>
              <a:t>= bereits durchlaufen</a:t>
            </a:r>
            <a:endParaRPr b="1" sz="9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8687300" y="4773750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8663725" y="4814700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623400" y="37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Was ist Upcycling Und Wie ist der Unterschied zu Recycling ?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967300"/>
            <a:ext cx="1781174" cy="209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125" y="2134375"/>
            <a:ext cx="1987500" cy="19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1057275" y="1200150"/>
            <a:ext cx="1781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Upcycling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5675325" y="1361700"/>
            <a:ext cx="1781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Recycling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0" y="4869900"/>
            <a:ext cx="30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</a:rPr>
              <a:t>Quelle: pixabay, Etienne Roulet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8687300" y="4773750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8663725" y="4814700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Beispiele für Upcycling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Lampe aus alter Glasflasche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Sofa aus alten Europaletten 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Garderobe mit Kleiderhaken aus alten Löffeln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TAschen Aus Lastwagenplanen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8687300" y="4773750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8663725" y="4814700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Gründung Freitag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525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Gebrüder Freitag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Fahrrad tasche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Kostenloses Rohmaterial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8687300" y="4773750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8663725" y="4814700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228950"/>
            <a:ext cx="3406201" cy="21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150" y="2526501"/>
            <a:ext cx="2577525" cy="202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0" y="4869900"/>
            <a:ext cx="30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</a:rPr>
              <a:t>Quelle: Freitag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451525" y="32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Freitag taschen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Auswahl von Planen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Zerkleinern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Waschen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Motive suchen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ZUschneiden und nähen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625" y="613925"/>
            <a:ext cx="2138751" cy="16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750" y="614837"/>
            <a:ext cx="2138751" cy="169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624" y="2571750"/>
            <a:ext cx="2138751" cy="169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2874" y="2572650"/>
            <a:ext cx="2136490" cy="169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8687300" y="4773750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8663725" y="4814700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0" y="4869900"/>
            <a:ext cx="30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</a:rPr>
              <a:t>Quelle: Freitag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Verkauf </a:t>
            </a:r>
            <a:r>
              <a:rPr b="1" lang="de">
                <a:latin typeface="Amatic SC"/>
                <a:ea typeface="Amatic SC"/>
                <a:cs typeface="Amatic SC"/>
                <a:sym typeface="Amatic SC"/>
              </a:rPr>
              <a:t> Freitag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311700" y="1514775"/>
            <a:ext cx="85206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Online 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8687300" y="4773750"/>
            <a:ext cx="315300" cy="3039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8663725" y="4814700"/>
            <a:ext cx="364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25" y="876300"/>
            <a:ext cx="2471824" cy="19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311700" y="3572950"/>
            <a:ext cx="85206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-"/>
            </a:pP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Laden</a:t>
            </a:r>
            <a:r>
              <a:rPr lang="de" sz="2400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575" y="3025025"/>
            <a:ext cx="4196948" cy="174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0" y="4869900"/>
            <a:ext cx="30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</a:rPr>
              <a:t>Quelle: Freitag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727574"/>
      </a:dk1>
      <a:lt1>
        <a:srgbClr val="750231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